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BEC9-E24B-83B9-F9A5-A30027082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Türkçe </a:t>
            </a:r>
            <a:endParaRPr lang="ar-EG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4F2B7-2310-00E3-4994-F60CE88710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sz="2400" dirty="0">
                <a:solidFill>
                  <a:schemeClr val="tx1"/>
                </a:solidFill>
              </a:rPr>
              <a:t>5. Sınıf </a:t>
            </a:r>
          </a:p>
          <a:p>
            <a:pPr algn="ctr"/>
            <a:r>
              <a:rPr lang="tr-TR" dirty="0">
                <a:solidFill>
                  <a:srgbClr val="FF0000"/>
                </a:solidFill>
              </a:rPr>
              <a:t>Hazırlayan</a:t>
            </a:r>
            <a:r>
              <a:rPr lang="tr-TR" dirty="0">
                <a:solidFill>
                  <a:schemeClr val="tx1"/>
                </a:solidFill>
              </a:rPr>
              <a:t> : Asmaa Abdelghany </a:t>
            </a:r>
            <a:endParaRPr lang="ar-E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E7E74-E378-9F24-CC25-18441061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Sözcüğün Anlam Özellikleri </a:t>
            </a:r>
            <a:endParaRPr lang="ar-EG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B436977-98D8-B0BB-FB67-86F4D7D025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000816"/>
              </p:ext>
            </p:extLst>
          </p:nvPr>
        </p:nvGraphicFramePr>
        <p:xfrm>
          <a:off x="407324" y="2086495"/>
          <a:ext cx="8803178" cy="345449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6789">
                  <a:extLst>
                    <a:ext uri="{9D8B030D-6E8A-4147-A177-3AD203B41FA5}">
                      <a16:colId xmlns:a16="http://schemas.microsoft.com/office/drawing/2014/main" val="585412160"/>
                    </a:ext>
                  </a:extLst>
                </a:gridCol>
                <a:gridCol w="4406389">
                  <a:extLst>
                    <a:ext uri="{9D8B030D-6E8A-4147-A177-3AD203B41FA5}">
                      <a16:colId xmlns:a16="http://schemas.microsoft.com/office/drawing/2014/main" val="172580063"/>
                    </a:ext>
                  </a:extLst>
                </a:gridCol>
              </a:tblGrid>
              <a:tr h="894176"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tr-TR" b="1" dirty="0">
                          <a:solidFill>
                            <a:schemeClr val="tx1"/>
                          </a:solidFill>
                        </a:rPr>
                        <a:t>ecez Anlam </a:t>
                      </a:r>
                      <a:endParaRPr lang="ar-EG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b="0" dirty="0">
                          <a:solidFill>
                            <a:schemeClr val="tx1"/>
                          </a:solidFill>
                        </a:rPr>
                        <a:t>Gerçek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tr-TR" b="0" dirty="0">
                          <a:solidFill>
                            <a:schemeClr val="tx1"/>
                          </a:solidFill>
                        </a:rPr>
                        <a:t>Temel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tr-TR" b="0" dirty="0">
                          <a:solidFill>
                            <a:schemeClr val="tx1"/>
                          </a:solidFill>
                        </a:rPr>
                        <a:t>  Anlam </a:t>
                      </a:r>
                      <a:endParaRPr lang="ar-EG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276515"/>
                  </a:ext>
                </a:extLst>
              </a:tr>
              <a:tr h="2319053"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Bir sözcüğün gerçek anlamından tamamen uzaklaşarak kazandığı yeni anlamına denir . </a:t>
                      </a:r>
                    </a:p>
                    <a:p>
                      <a:pPr algn="l" rtl="1"/>
                      <a:r>
                        <a:rPr lang="tr-TR" dirty="0"/>
                        <a:t>1- Aranıza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kara kedi </a:t>
                      </a:r>
                      <a:r>
                        <a:rPr lang="tr-TR" dirty="0"/>
                        <a:t>mi geldi , niye konuşmuyorsunuz </a:t>
                      </a:r>
                      <a:r>
                        <a:rPr lang="en-US" dirty="0"/>
                        <a:t>?</a:t>
                      </a:r>
                      <a:endParaRPr lang="tr-TR" dirty="0"/>
                    </a:p>
                    <a:p>
                      <a:pPr algn="l" rtl="1"/>
                      <a:r>
                        <a:rPr lang="tr-TR" dirty="0"/>
                        <a:t>2- En sevdiği arkadaşının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acı</a:t>
                      </a:r>
                      <a:r>
                        <a:rPr lang="tr-TR" dirty="0"/>
                        <a:t> sözleri , onun moralini çok bozmuştu . </a:t>
                      </a:r>
                    </a:p>
                    <a:p>
                      <a:pPr algn="l" rtl="1"/>
                      <a:r>
                        <a:rPr lang="tr-TR" dirty="0"/>
                        <a:t>3- Bu işi sonlandırmanın bir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yol</a:t>
                      </a:r>
                      <a:r>
                        <a:rPr lang="tr-TR" dirty="0"/>
                        <a:t>u vardır elbet .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Bir sözcüğün taşıdığı ilk ve genel anlama gerçek anlam denir .</a:t>
                      </a:r>
                      <a:r>
                        <a:rPr lang="en-US" dirty="0"/>
                        <a:t>(</a:t>
                      </a:r>
                      <a:r>
                        <a:rPr lang="tr-TR" dirty="0"/>
                        <a:t> Akla gelen ilk anlam </a:t>
                      </a:r>
                      <a:r>
                        <a:rPr lang="en-US" dirty="0"/>
                        <a:t>) </a:t>
                      </a:r>
                    </a:p>
                    <a:p>
                      <a:pPr algn="l" rtl="1"/>
                      <a:r>
                        <a:rPr lang="tr-TR" dirty="0"/>
                        <a:t>1- şu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kara kedi </a:t>
                      </a:r>
                      <a:r>
                        <a:rPr lang="tr-TR" dirty="0"/>
                        <a:t>çok sevimli değil mi </a:t>
                      </a:r>
                      <a:r>
                        <a:rPr lang="en-US" dirty="0"/>
                        <a:t>?</a:t>
                      </a:r>
                    </a:p>
                    <a:p>
                      <a:pPr algn="l" rtl="1"/>
                      <a:r>
                        <a:rPr lang="en-US" dirty="0"/>
                        <a:t>2</a:t>
                      </a:r>
                      <a:r>
                        <a:rPr lang="tr-TR" dirty="0"/>
                        <a:t> – Annemin yemekleri</a:t>
                      </a:r>
                      <a:r>
                        <a:rPr lang="en-US" dirty="0"/>
                        <a:t> </a:t>
                      </a:r>
                      <a:r>
                        <a:rPr lang="tr-TR" dirty="0"/>
                        <a:t>çok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acı</a:t>
                      </a:r>
                      <a:r>
                        <a:rPr lang="tr-TR" dirty="0"/>
                        <a:t> olur . </a:t>
                      </a:r>
                    </a:p>
                    <a:p>
                      <a:pPr algn="l" rtl="1"/>
                      <a:r>
                        <a:rPr lang="tr-TR" dirty="0"/>
                        <a:t>3- kırları ba</a:t>
                      </a:r>
                      <a:r>
                        <a:rPr lang="en-US" dirty="0"/>
                        <a:t>h</a:t>
                      </a:r>
                      <a:r>
                        <a:rPr lang="tr-TR" dirty="0"/>
                        <a:t>çelere, bahçeleri de şehre toprak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yol</a:t>
                      </a:r>
                      <a:r>
                        <a:rPr lang="tr-TR" dirty="0"/>
                        <a:t>lar bağlıyordu . </a:t>
                      </a:r>
                      <a:r>
                        <a:rPr lang="en-US" dirty="0"/>
                        <a:t> </a:t>
                      </a:r>
                      <a:endParaRPr lang="ar-E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90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0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8247-1486-A66D-7F36-4F6A543F2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"/>
            <a:ext cx="8596668" cy="2385752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Aşağıdaki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cümlelerde renkli sözcüklerden gerçek anlamda kullanılanların başına </a:t>
            </a:r>
            <a:r>
              <a:rPr lang="en-US" sz="3200" dirty="0">
                <a:solidFill>
                  <a:srgbClr val="FF0000"/>
                </a:solidFill>
              </a:rPr>
              <a:t>“D”</a:t>
            </a:r>
            <a:r>
              <a:rPr lang="tr-TR" sz="3200" dirty="0">
                <a:solidFill>
                  <a:srgbClr val="FF0000"/>
                </a:solidFill>
              </a:rPr>
              <a:t> işareti koyunuz. </a:t>
            </a:r>
            <a:endParaRPr lang="ar-EG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2ADCA-14BA-F8BA-049A-C142B0907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527" y="2689168"/>
            <a:ext cx="8596668" cy="3566160"/>
          </a:xfrm>
        </p:spPr>
        <p:txBody>
          <a:bodyPr>
            <a:normAutofit/>
          </a:bodyPr>
          <a:lstStyle/>
          <a:p>
            <a:r>
              <a:rPr lang="tr-TR" sz="2400" dirty="0"/>
              <a:t>1- </a:t>
            </a:r>
            <a:r>
              <a:rPr lang="tr-TR" sz="2400" dirty="0">
                <a:solidFill>
                  <a:srgbClr val="FF0000"/>
                </a:solidFill>
              </a:rPr>
              <a:t>kalp</a:t>
            </a:r>
            <a:r>
              <a:rPr lang="tr-TR" sz="2400" dirty="0"/>
              <a:t> rahatsızlığı olduğu için koşması yasak .</a:t>
            </a:r>
          </a:p>
          <a:p>
            <a:r>
              <a:rPr lang="tr-TR" sz="2400" dirty="0"/>
              <a:t>2- Almanya</a:t>
            </a:r>
            <a:r>
              <a:rPr lang="en-US" sz="2400" dirty="0"/>
              <a:t>’</a:t>
            </a:r>
            <a:r>
              <a:rPr lang="tr-TR" sz="2400" dirty="0"/>
              <a:t>dan dönen dayımı </a:t>
            </a:r>
            <a:r>
              <a:rPr lang="tr-TR" sz="2400" dirty="0">
                <a:solidFill>
                  <a:srgbClr val="FF0000"/>
                </a:solidFill>
              </a:rPr>
              <a:t>sıcak</a:t>
            </a:r>
            <a:r>
              <a:rPr lang="tr-TR" sz="2400" dirty="0"/>
              <a:t> bir şekilde karşıladık . </a:t>
            </a:r>
          </a:p>
          <a:p>
            <a:r>
              <a:rPr lang="tr-TR" sz="2400" dirty="0"/>
              <a:t>3- Sınavım çok kötü geçti , </a:t>
            </a:r>
            <a:r>
              <a:rPr lang="tr-TR" sz="2400" dirty="0">
                <a:solidFill>
                  <a:srgbClr val="FF0000"/>
                </a:solidFill>
              </a:rPr>
              <a:t>kara</a:t>
            </a:r>
            <a:r>
              <a:rPr lang="tr-TR" sz="2400" dirty="0"/>
              <a:t> bir gün bu benim için . </a:t>
            </a:r>
          </a:p>
          <a:p>
            <a:r>
              <a:rPr lang="tr-TR" sz="2400" dirty="0"/>
              <a:t>4- Uçağı kaçırmamak için </a:t>
            </a:r>
            <a:r>
              <a:rPr lang="tr-TR" sz="2400" dirty="0">
                <a:solidFill>
                  <a:srgbClr val="FF0000"/>
                </a:solidFill>
              </a:rPr>
              <a:t>hızlıca</a:t>
            </a:r>
            <a:r>
              <a:rPr lang="tr-TR" sz="2400" dirty="0"/>
              <a:t> evden çıktı . </a:t>
            </a:r>
          </a:p>
          <a:p>
            <a:r>
              <a:rPr lang="tr-TR" sz="2400" dirty="0"/>
              <a:t>5- inşallah </a:t>
            </a:r>
            <a:r>
              <a:rPr lang="tr-TR" sz="2400" dirty="0">
                <a:solidFill>
                  <a:srgbClr val="FF0000"/>
                </a:solidFill>
              </a:rPr>
              <a:t>emekleriniz</a:t>
            </a:r>
            <a:r>
              <a:rPr lang="tr-TR" sz="2400" dirty="0"/>
              <a:t> boşa gitmeyecek </a:t>
            </a:r>
            <a:r>
              <a:rPr lang="tr-TR" dirty="0"/>
              <a:t>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34215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3086C-061B-9CE8-6808-361B55A90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90452"/>
            <a:ext cx="8596668" cy="1072342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Terim Anlam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882A9-66BB-8635-8FB6-B73DE3E9A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970116"/>
            <a:ext cx="8596668" cy="3417732"/>
          </a:xfrm>
        </p:spPr>
        <p:txBody>
          <a:bodyPr/>
          <a:lstStyle/>
          <a:p>
            <a:r>
              <a:rPr lang="tr-TR" sz="2400" dirty="0">
                <a:solidFill>
                  <a:schemeClr val="tx1"/>
                </a:solidFill>
              </a:rPr>
              <a:t>Bir sözcüğün bilim , sanat , spor , meslek dalıyla veya bir konu ile ilgili özel ve belirli bir kavramı karşılayacak şekilde kullanılmasına denir .</a:t>
            </a:r>
          </a:p>
          <a:p>
            <a:r>
              <a:rPr lang="tr-TR" dirty="0"/>
              <a:t>1- Tiyatronun üçüncü sahnesinde olaylar çözümlenmeye başlıyor.</a:t>
            </a:r>
          </a:p>
          <a:p>
            <a:r>
              <a:rPr lang="tr-TR" dirty="0"/>
              <a:t>2- Yeğenim sayıları binler basamağına kadar çözümlemeyi biliyor .</a:t>
            </a:r>
          </a:p>
          <a:p>
            <a:r>
              <a:rPr lang="tr-TR" dirty="0"/>
              <a:t>3- Yaş problemlerindeki kural şudur :iki kişinin yaşları farkı yıldan yıla değişmez . </a:t>
            </a:r>
          </a:p>
          <a:p>
            <a:r>
              <a:rPr lang="tr-TR" dirty="0"/>
              <a:t> </a:t>
            </a:r>
            <a:endParaRPr lang="ar-EG" dirty="0"/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1243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3E92E-BF0E-E384-2887-423DBA49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98269"/>
            <a:ext cx="8596668" cy="860401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Yan Anlam 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18C0B-468C-9291-2F48-B4991B088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695796"/>
            <a:ext cx="8596668" cy="3692052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Bir sözcüğün sözlükteki ilk anlamıyla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tr-TR" dirty="0">
                <a:solidFill>
                  <a:schemeClr val="tx1"/>
                </a:solidFill>
              </a:rPr>
              <a:t> temel anlam</a:t>
            </a:r>
            <a:r>
              <a:rPr lang="en-US" dirty="0">
                <a:solidFill>
                  <a:schemeClr val="tx1"/>
                </a:solidFill>
              </a:rPr>
              <a:t>) </a:t>
            </a:r>
            <a:r>
              <a:rPr lang="tr-TR" dirty="0">
                <a:solidFill>
                  <a:schemeClr val="tx1"/>
                </a:solidFill>
              </a:rPr>
              <a:t> bağlantılı olarak kazandığı yeni anlama denir . Genellikle insana ait organ isimlerinin cansız varlıklara yakıştırılması ile oluşur . </a:t>
            </a:r>
          </a:p>
          <a:p>
            <a:r>
              <a:rPr lang="tr-TR" dirty="0"/>
              <a:t>Örnekler : </a:t>
            </a:r>
          </a:p>
          <a:p>
            <a:r>
              <a:rPr lang="tr-TR" dirty="0"/>
              <a:t>1- Kapının </a:t>
            </a:r>
            <a:r>
              <a:rPr lang="tr-TR" dirty="0">
                <a:solidFill>
                  <a:srgbClr val="FF0000"/>
                </a:solidFill>
              </a:rPr>
              <a:t>kolu</a:t>
            </a:r>
            <a:r>
              <a:rPr lang="tr-TR" dirty="0"/>
              <a:t> kırılmak üzereydi . </a:t>
            </a:r>
          </a:p>
          <a:p>
            <a:r>
              <a:rPr lang="tr-TR" dirty="0"/>
              <a:t>2- Yokuşun </a:t>
            </a:r>
            <a:r>
              <a:rPr lang="tr-TR" dirty="0">
                <a:solidFill>
                  <a:srgbClr val="FF0000"/>
                </a:solidFill>
              </a:rPr>
              <a:t>baş</a:t>
            </a:r>
            <a:r>
              <a:rPr lang="tr-TR" dirty="0"/>
              <a:t>ına kadar koşmuştuk . </a:t>
            </a:r>
          </a:p>
          <a:p>
            <a:r>
              <a:rPr lang="tr-TR" dirty="0"/>
              <a:t>3- Aradığı anahtarı masanın </a:t>
            </a:r>
            <a:r>
              <a:rPr lang="tr-TR" dirty="0">
                <a:solidFill>
                  <a:srgbClr val="FF0000"/>
                </a:solidFill>
              </a:rPr>
              <a:t>göz</a:t>
            </a:r>
            <a:r>
              <a:rPr lang="tr-TR" dirty="0"/>
              <a:t>ünde buldu.</a:t>
            </a:r>
          </a:p>
          <a:p>
            <a:r>
              <a:rPr lang="tr-TR" dirty="0"/>
              <a:t>4- Köprünün </a:t>
            </a:r>
            <a:r>
              <a:rPr lang="tr-TR" dirty="0">
                <a:solidFill>
                  <a:srgbClr val="FF0000"/>
                </a:solidFill>
              </a:rPr>
              <a:t>ayağ</a:t>
            </a:r>
            <a:r>
              <a:rPr lang="tr-TR" dirty="0"/>
              <a:t>ındaki demirler çok eskimiş.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2214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3DBDE-373A-B8D0-2C28-80FEB65DC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74074"/>
            <a:ext cx="8596668" cy="989214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Sözcükte çok anlamlılık 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7D6ED-8FD4-3E0D-54F9-32870CE98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753985"/>
            <a:ext cx="8596668" cy="3649287"/>
          </a:xfrm>
        </p:spPr>
        <p:txBody>
          <a:bodyPr>
            <a:normAutofit/>
          </a:bodyPr>
          <a:lstStyle/>
          <a:p>
            <a:r>
              <a:rPr lang="tr-TR" dirty="0"/>
              <a:t>Bir sözcüğün birden çok anlamı ifade edecek şekilde kullanılmasına denir. </a:t>
            </a:r>
          </a:p>
          <a:p>
            <a:r>
              <a:rPr lang="tr-TR" dirty="0"/>
              <a:t>Örnek :</a:t>
            </a:r>
          </a:p>
          <a:p>
            <a:r>
              <a:rPr lang="tr-TR" dirty="0"/>
              <a:t>1- Duvar , çeşitli </a:t>
            </a:r>
            <a:r>
              <a:rPr lang="tr-TR" dirty="0">
                <a:solidFill>
                  <a:srgbClr val="FF0000"/>
                </a:solidFill>
              </a:rPr>
              <a:t>küçük</a:t>
            </a:r>
            <a:r>
              <a:rPr lang="tr-TR" dirty="0"/>
              <a:t> kağıtlara basılmış resimlerle kaplıydı . </a:t>
            </a:r>
          </a:p>
          <a:p>
            <a:r>
              <a:rPr lang="tr-TR" dirty="0"/>
              <a:t>2- çocuklarından en </a:t>
            </a:r>
            <a:r>
              <a:rPr lang="tr-TR" dirty="0">
                <a:solidFill>
                  <a:srgbClr val="FF0000"/>
                </a:solidFill>
              </a:rPr>
              <a:t>küçüğü</a:t>
            </a:r>
            <a:r>
              <a:rPr lang="tr-TR" dirty="0"/>
              <a:t> daha zayıftı . </a:t>
            </a:r>
          </a:p>
          <a:p>
            <a:r>
              <a:rPr lang="tr-TR" dirty="0"/>
              <a:t>3- kimseden en </a:t>
            </a:r>
            <a:r>
              <a:rPr lang="tr-TR" dirty="0">
                <a:solidFill>
                  <a:srgbClr val="FF0000"/>
                </a:solidFill>
              </a:rPr>
              <a:t>küçük</a:t>
            </a:r>
            <a:r>
              <a:rPr lang="tr-TR" dirty="0"/>
              <a:t> bir alaka  görmüyorüm . </a:t>
            </a:r>
          </a:p>
          <a:p>
            <a:r>
              <a:rPr lang="tr-TR" dirty="0"/>
              <a:t>4- Bu el </a:t>
            </a:r>
            <a:r>
              <a:rPr lang="tr-TR" dirty="0">
                <a:solidFill>
                  <a:srgbClr val="FF0000"/>
                </a:solidFill>
              </a:rPr>
              <a:t>soğuktu</a:t>
            </a:r>
            <a:r>
              <a:rPr lang="tr-TR" dirty="0"/>
              <a:t> ve titriyordu . </a:t>
            </a:r>
          </a:p>
          <a:p>
            <a:r>
              <a:rPr lang="tr-TR" dirty="0"/>
              <a:t>5-</a:t>
            </a:r>
            <a:r>
              <a:rPr lang="tr-TR" dirty="0">
                <a:solidFill>
                  <a:srgbClr val="FF0000"/>
                </a:solidFill>
              </a:rPr>
              <a:t> Soğuk </a:t>
            </a:r>
            <a:r>
              <a:rPr lang="tr-TR" dirty="0"/>
              <a:t>tavırlarla birbirlerini selamlayıp uzaklaştılar .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4250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63F75-8AD1-0D28-20CC-34BBC0FB1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Tutmak sözcüğünün anlamları </a:t>
            </a:r>
            <a:endParaRPr lang="ar-EG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A21BFD-A8B9-A3AD-447E-1BAFD35DEA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233745"/>
              </p:ext>
            </p:extLst>
          </p:nvPr>
        </p:nvGraphicFramePr>
        <p:xfrm>
          <a:off x="677863" y="2160588"/>
          <a:ext cx="8596312" cy="2392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3387999242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1808523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Anlamlar</a:t>
                      </a:r>
                      <a:r>
                        <a:rPr lang="tr-TR" dirty="0"/>
                        <a:t>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Cümleler </a:t>
                      </a:r>
                      <a:endParaRPr lang="ar-E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74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Elde bulundurmak , ele almak .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Kucağında kundaklı bir çocuk             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tutuyordu</a:t>
                      </a:r>
                      <a:r>
                        <a:rPr lang="tr-TR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ar-E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0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Gereğini yapmak , yerine getirmek .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Verdiği sözü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tutmuş</a:t>
                      </a:r>
                      <a:r>
                        <a:rPr lang="tr-TR" dirty="0"/>
                        <a:t> , vaktinde gelmişti.  </a:t>
                      </a:r>
                      <a:endParaRPr lang="ar-E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39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Varsaymak , farz etmek .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Haydi ,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tut</a:t>
                      </a:r>
                      <a:r>
                        <a:rPr lang="tr-TR" dirty="0"/>
                        <a:t> ki söylediklerini yapmadı .</a:t>
                      </a:r>
                      <a:endParaRPr lang="ar-E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92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Sürmek , zaman almak </a:t>
                      </a:r>
                      <a:endParaRPr lang="ar-E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tr-TR" dirty="0"/>
                        <a:t>Bu iş iki saat 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tuttu</a:t>
                      </a:r>
                      <a:r>
                        <a:rPr lang="tr-TR" dirty="0"/>
                        <a:t> . </a:t>
                      </a:r>
                      <a:endParaRPr lang="ar-E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38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43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E03B-99EE-449E-20B3-FC357451D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745674"/>
            <a:ext cx="8596668" cy="2660072"/>
          </a:xfrm>
        </p:spPr>
        <p:txBody>
          <a:bodyPr>
            <a:normAutofit/>
          </a:bodyPr>
          <a:lstStyle/>
          <a:p>
            <a:pPr algn="ctr"/>
            <a:r>
              <a:rPr lang="tr-TR" sz="4400" dirty="0">
                <a:solidFill>
                  <a:schemeClr val="tx1"/>
                </a:solidFill>
              </a:rPr>
              <a:t>Beni dinlediğiniz için teşekkür ederim </a:t>
            </a:r>
            <a:endParaRPr lang="ar-EG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66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396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Türkçe </vt:lpstr>
      <vt:lpstr>Sözcüğün Anlam Özellikleri </vt:lpstr>
      <vt:lpstr>Aşağıdaki cümlelerde renkli sözcüklerden gerçek anlamda kullanılanların başına “D” işareti koyunuz. </vt:lpstr>
      <vt:lpstr>Terim Anlam</vt:lpstr>
      <vt:lpstr>Yan Anlam </vt:lpstr>
      <vt:lpstr>Sözcükte çok anlamlılık </vt:lpstr>
      <vt:lpstr>Tutmak sözcüğünün anlamları </vt:lpstr>
      <vt:lpstr>Beni dinlediğiniz için teşekkür ederim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CONNECT1</dc:creator>
  <cp:lastModifiedBy>CONNECT1</cp:lastModifiedBy>
  <cp:revision>2</cp:revision>
  <dcterms:created xsi:type="dcterms:W3CDTF">2024-09-01T17:56:53Z</dcterms:created>
  <dcterms:modified xsi:type="dcterms:W3CDTF">2024-09-02T10:14:36Z</dcterms:modified>
</cp:coreProperties>
</file>